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96" r:id="rId3"/>
  </p:sldMasterIdLst>
  <p:notesMasterIdLst>
    <p:notesMasterId r:id="rId14"/>
  </p:notesMasterIdLst>
  <p:sldIdLst>
    <p:sldId id="303" r:id="rId4"/>
    <p:sldId id="299" r:id="rId5"/>
    <p:sldId id="338" r:id="rId6"/>
    <p:sldId id="315" r:id="rId7"/>
    <p:sldId id="331" r:id="rId8"/>
    <p:sldId id="327" r:id="rId9"/>
    <p:sldId id="332" r:id="rId10"/>
    <p:sldId id="333" r:id="rId11"/>
    <p:sldId id="334" r:id="rId12"/>
    <p:sldId id="339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Wingdings 2" panose="05020102010507070707" pitchFamily="18" charset="2"/>
      <p:regular r:id="rId19"/>
    </p:embeddedFont>
    <p:embeddedFont>
      <p:font typeface="Candara" panose="020E0502030303020204" pitchFamily="34" charset="0"/>
      <p:regular r:id="rId20"/>
      <p:bold r:id="rId21"/>
      <p:italic r:id="rId22"/>
      <p:boldItalic r:id="rId23"/>
    </p:embeddedFont>
    <p:embeddedFont>
      <p:font typeface="Arial Black" panose="020B0A04020102020204" pitchFamily="34" charset="0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50" autoAdjust="0"/>
  </p:normalViewPr>
  <p:slideViewPr>
    <p:cSldViewPr>
      <p:cViewPr varScale="1">
        <p:scale>
          <a:sx n="65" d="100"/>
          <a:sy n="65" d="100"/>
        </p:scale>
        <p:origin x="-9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8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4-09T19:20:13.955"/>
    </inkml:context>
    <inkml:brush xml:id="br0">
      <inkml:brushProperty name="width" value="0.33333" units="cm"/>
      <inkml:brushProperty name="height" value="0.66667" units="cm"/>
      <inkml:brushProperty name="color" value="#66FF33"/>
      <inkml:brushProperty name="tip" value="rectangle"/>
      <inkml:brushProperty name="rasterOp" value="maskPen"/>
      <inkml:brushProperty name="fitToCurve" value="1"/>
    </inkml:brush>
  </inkml:definitions>
  <inkml:trace contextRef="#ctx0" brushRef="#br0">0 10,'0'0,"0"0,29 0,-29 0,31 0,-31 0,29 0,-29 0,30 0,-30 0,30 0,-30 0,29 0,-29 0,30 0,-30 0,60 0,-60 0,0 0,29 0,1 0,0 0,-30 0,29 0,31 0,-60 0,30 0,-30 0,29 0,1 0,-30 0,0 0,30 0,-30 0,29 0,-29 0,31 0,-2 0,-29 0,30 0,0 0,-30 0,29 0,1 0,0 0,-30 0,30 0,-30 0,29 0,1 0,-30 42,0-42,59 0,-29 0,0 44,0-44,29 0,-29 0,-30 0,29 0,1 0,-30 0,30 0,30 0,-31 0,1 0,0 0,29 0,-59 0,30 0,29 0,-59 0,30 0,0 0,-30 0,59 0,-59 0,30 0,59 0,-89 0,30 0,-1 0,31 0,0 0,-1 0,-59 0,60 0,-1 0,-29 0,-1 0,1 0,89 0,-60 0,-59 0,30 0,-30 0,30 0,-30 0,29 0,2 0,-2 0,1 0,-30 0,59 0,-29 0,0 0,0 0,-1 0,1 0,0 0,-1 0,-29 0,30 0,0 0,0 0,59 0,-60 0,-29 0,31 0,-2 0,1 0,-30 0,30 0,-1 0,1 0,29 0,-59 0,30 0,30 0,-31 0,1 0,29 0,31 0,-61 0,-29 0,30 0,-30 0,59 0,-28 0,28 0,0 0,90 0,-90 0,1 0,-1 0,30 0,-58 0,-2 0,31 0,-31 0,-29 0,30 0,0 0,59 0,-59 0,-1 0,31 0,29 0,-59 0,-1 0,1 0,0 0,30 0,-31 0,-29 0,60 0,-60 0,59 0,-29 0,29 0,-29 0,60 0,-61 0,30 0,-29 0,59 0,-30 0,-28 0,-2 0,1 0,-30 0,30 0,-30 0,59 0,-59 0,30 0,-30 0,59 0,-29 0,0 0,-1 0,90 0,-89 0,0 0,-1 0,-29 0,31 0,-31 0,0 0,59 0,-59 0,30 0,-30 0,29 0,1 0,-30 0,30 0,-30 0,0 0,30 0,-30 0,29 0,-29 0,0 0,0 0,30 0,0 0,-30 0,0 0,29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4-09T19:20:13.955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0 128,'0'0,"0"0,31 0,-31 0,31 0,-31 0,31 0,-31 0,31 0,-31 0,32 0,-32 0,30 0,-30 0,31 0,-31 0,63 0,-63 0,0 0,31 0,0 0,0 0,-31 0,31 0,31 0,-62 0,31 0,-31 0,31 0,0 0,-31 0,0 0,31 0,-31 0,31 0,-31 0,32 0,-2 0,-30 0,31 0,1 0,-32 0,31 0,0 0,0 0,-31 0,31 0,-31 0,31 0,0 0,-31-24,0 24,62 0,-31 0,0-25,0 25,32 0,-33 0,-30 0,31 0,1 0,-32 0,31 0,31 0,-31 0,0 0,0 0,31 0,-62 0,32 0,29 0,-61 0,32 0,-1 0,-31 0,61 0,-61 0,32 0,61 0,-93 0,31 0,0 0,31 0,1 0,-2 0,-61 0,63 0,-1 0,-31 0,0 0,0 0,93 0,-62 0,-62 0,32 0,-32 0,30 0,-30 0,31 0,1 0,-1 0,-1 0,-30 0,63 0,-32 0,0 0,0 0,0 0,1 0,-2 0,1 0,-31 0,31 0,1 0,-2 0,64 0,-64 0,-30 0,32 0,-1 0,0 0,-31 0,31 0,0 0,0 0,31 0,-62 0,31 0,32 0,-33 0,2 0,30 0,31 0,-62 0,-31 0,31 0,-31 0,62 0,-31 0,31 0,1 0,92 0,-93 0,0 0,0 0,31 0,-61 0,-1 0,31 0,-31 0,-31 0,31 0,0 0,62 0,-62 0,0 0,31 0,32 0,-63 0,-1 0,2 0,-1 0,31 0,-31 0,-31 0,62 0,-62 0,62 0,-30 0,29 0,-29 0,61 0,-62 0,31 0,-31 0,62 0,-31 0,-30 0,-2 0,1 0,-31 0,32 0,-32 0,62 0,-62 0,31 0,-31 0,62 0,-31 0,0 0,0 0,93 0,-92 0,-2 0,1 0,-31 0,32 0,-32 0,0 0,62 0,-62 0,31 0,-31 0,31 0,0 0,-31 0,31 0,-31 0,0 0,31 0,-31 0,31 0,-31 0,0 0,0 0,32 0,-2 0,-30 0,0 0,31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9B563-7636-4F15-A6F1-56964611D7F8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EB6FE-3F83-439E-82A3-08701B319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0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57086-B40E-4AD0-8807-7B5119FBA70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Wallace, Steven J.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www.revelationandcreation.com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Why I Believe The Bible Is The Word of God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B6FE-3F83-439E-82A3-08701B319698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03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B6FE-3F83-439E-82A3-08701B319698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03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B6FE-3F83-439E-82A3-08701B319698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03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B6FE-3F83-439E-82A3-08701B31969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03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B6FE-3F83-439E-82A3-08701B319698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03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B6FE-3F83-439E-82A3-08701B31969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03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B6FE-3F83-439E-82A3-08701B3196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91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835A99A4-CB10-4550-B375-1E0478E1ACAB}" type="datetimeFigureOut">
              <a:rPr lang="en-US">
                <a:solidFill>
                  <a:srgbClr val="3B3B3B"/>
                </a:solidFill>
              </a:rPr>
              <a:pPr/>
              <a:t>5/2/2014</a:t>
            </a:fld>
            <a:endParaRPr>
              <a:solidFill>
                <a:srgbClr val="3B3B3B"/>
              </a:solidFill>
            </a:endParaRPr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7CCA4F7E-25DB-4751-957F-1FA3ED9191C4}" type="slidenum">
              <a:rPr>
                <a:solidFill>
                  <a:srgbClr val="3B3B3B"/>
                </a:solidFill>
              </a:rPr>
              <a:pPr/>
              <a:t>‹#›</a:t>
            </a:fld>
            <a:endParaRPr>
              <a:solidFill>
                <a:srgbClr val="3B3B3B"/>
              </a:solidFill>
            </a:endParaRPr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>
              <a:solidFill>
                <a:srgbClr val="3B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0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99A4-CB10-4550-B375-1E0478E1ACAB}" type="datetimeFigureOut">
              <a:rPr lang="en-US">
                <a:solidFill>
                  <a:srgbClr val="3B3B3B"/>
                </a:solidFill>
              </a:rPr>
              <a:pPr/>
              <a:t>5/2/2014</a:t>
            </a:fld>
            <a:endParaRPr>
              <a:solidFill>
                <a:srgbClr val="3B3B3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B3B3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4F7E-25DB-4751-957F-1FA3ED9191C4}" type="slidenum">
              <a:rPr>
                <a:solidFill>
                  <a:srgbClr val="3B3B3B"/>
                </a:solidFill>
              </a:rPr>
              <a:pPr/>
              <a:t>‹#›</a:t>
            </a:fld>
            <a:endParaRPr>
              <a:solidFill>
                <a:srgbClr val="3B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11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99A4-CB10-4550-B375-1E0478E1ACAB}" type="datetimeFigureOut">
              <a:rPr lang="en-US">
                <a:solidFill>
                  <a:srgbClr val="3B3B3B"/>
                </a:solidFill>
              </a:rPr>
              <a:pPr/>
              <a:t>5/2/2014</a:t>
            </a:fld>
            <a:endParaRPr>
              <a:solidFill>
                <a:srgbClr val="3B3B3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B3B3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4F7E-25DB-4751-957F-1FA3ED9191C4}" type="slidenum">
              <a:rPr>
                <a:solidFill>
                  <a:srgbClr val="3B3B3B"/>
                </a:solidFill>
              </a:rPr>
              <a:pPr/>
              <a:t>‹#›</a:t>
            </a:fld>
            <a:endParaRPr>
              <a:solidFill>
                <a:srgbClr val="3B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162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2609850"/>
          </a:xfrm>
        </p:spPr>
        <p:txBody>
          <a:bodyPr anchor="b" anchorCtr="0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  <a:contourClr>
                <a:srgbClr val="FFFFFF"/>
              </a:contourClr>
            </a:sp3d>
          </a:bodyPr>
          <a:lstStyle>
            <a:lvl1pPr algn="ctr">
              <a:defRPr lang="en-US" sz="5800" dirty="0" smtClean="0">
                <a:ln w="9525">
                  <a:noFill/>
                </a:ln>
                <a:effectLst>
                  <a:outerShdw blurRad="50800" dist="38100" dir="822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967089"/>
          </a:xfrm>
        </p:spPr>
        <p:txBody>
          <a:bodyPr>
            <a:normAutofit/>
          </a:bodyPr>
          <a:lstStyle>
            <a:lvl1pPr marL="0" indent="0" algn="ctr">
              <a:buNone/>
              <a:defRPr lang="en-US" sz="3000" b="0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5/2/2014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80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5/2/2014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F497D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06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5/2/2014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F497D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441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5/2/2014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F497D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43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5/2/2014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F497D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277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5/2/2014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F497D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347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5/2/2014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F497D"/>
              </a:solidFill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01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5/2/2014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F497D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5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99A4-CB10-4550-B375-1E0478E1ACAB}" type="datetimeFigureOut">
              <a:rPr lang="en-US">
                <a:solidFill>
                  <a:srgbClr val="3B3B3B"/>
                </a:solidFill>
              </a:rPr>
              <a:pPr/>
              <a:t>5/2/2014</a:t>
            </a:fld>
            <a:endParaRPr>
              <a:solidFill>
                <a:srgbClr val="3B3B3B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B3B3B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4F7E-25DB-4751-957F-1FA3ED9191C4}" type="slidenum">
              <a:rPr>
                <a:solidFill>
                  <a:srgbClr val="3B3B3B"/>
                </a:solidFill>
              </a:rPr>
              <a:pPr/>
              <a:t>‹#›</a:t>
            </a:fld>
            <a:endParaRPr>
              <a:solidFill>
                <a:srgbClr val="3B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320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indent="-274320">
              <a:buClr>
                <a:srgbClr val="4F81BD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5/2/2014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F497D"/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260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5/2/2014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878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5/2/2014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05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30425"/>
            <a:ext cx="6934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6248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741-D5B1-47D2-A212-1B3676229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AEC1-8776-441A-83BA-F37E840EF8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05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741-D5B1-47D2-A212-1B3676229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AEC1-8776-441A-83BA-F37E840EF8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819400" y="1828800"/>
            <a:ext cx="5867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580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741-D5B1-47D2-A212-1B3676229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AEC1-8776-441A-83BA-F37E840EF8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4925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05000"/>
            <a:ext cx="33528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3528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741-D5B1-47D2-A212-1B3676229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AEC1-8776-441A-83BA-F37E840EF8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819400" y="1752600"/>
            <a:ext cx="5867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570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312738"/>
            <a:ext cx="5867400" cy="14017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951038"/>
            <a:ext cx="365760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2601912"/>
            <a:ext cx="3659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951038"/>
            <a:ext cx="3657600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601912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741-D5B1-47D2-A212-1B3676229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AEC1-8776-441A-83BA-F37E840EF8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819400" y="1752600"/>
            <a:ext cx="5867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588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741-D5B1-47D2-A212-1B3676229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AEC1-8776-441A-83BA-F37E840EF8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19400" y="1828800"/>
            <a:ext cx="5867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8860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741-D5B1-47D2-A212-1B3676229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AEC1-8776-441A-83BA-F37E840EF8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82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22313" y="2685391"/>
            <a:ext cx="7772400" cy="3112843"/>
          </a:xfrm>
        </p:spPr>
        <p:txBody>
          <a:bodyPr anchor="t">
            <a:normAutofit/>
          </a:bodyPr>
          <a:lstStyle>
            <a:lvl1pPr algn="ctr">
              <a:buNone/>
              <a:defRPr lang="en-US" sz="6000" b="1" dirty="0">
                <a:solidFill>
                  <a:schemeClr val="tx2">
                    <a:shade val="85000"/>
                    <a:satMod val="1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22313" y="1128932"/>
            <a:ext cx="7772400" cy="1509712"/>
          </a:xfrm>
        </p:spPr>
        <p:txBody>
          <a:bodyPr anchor="b">
            <a:normAutofit/>
          </a:bodyPr>
          <a:lstStyle>
            <a:lvl1pPr algn="ctr">
              <a:buNone/>
              <a:defRPr lang="en-US" sz="24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99A4-CB10-4550-B375-1E0478E1ACAB}" type="datetimeFigureOut">
              <a:rPr lang="en-US">
                <a:solidFill>
                  <a:srgbClr val="3B3B3B"/>
                </a:solidFill>
              </a:rPr>
              <a:pPr/>
              <a:t>5/2/2014</a:t>
            </a:fld>
            <a:endParaRPr>
              <a:solidFill>
                <a:srgbClr val="3B3B3B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B3B3B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4F7E-25DB-4751-957F-1FA3ED9191C4}" type="slidenum">
              <a:rPr>
                <a:solidFill>
                  <a:srgbClr val="3B3B3B"/>
                </a:solidFill>
              </a:rPr>
              <a:pPr/>
              <a:t>‹#›</a:t>
            </a:fld>
            <a:endParaRPr>
              <a:solidFill>
                <a:srgbClr val="3B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673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17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733800"/>
            <a:ext cx="3008313" cy="2392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741-D5B1-47D2-A212-1B3676229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AEC1-8776-441A-83BA-F37E840EF8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05200" y="685800"/>
            <a:ext cx="0" cy="5410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130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718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18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741-D5B1-47D2-A212-1B3676229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AEC1-8776-441A-83BA-F37E840EF8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819400" y="685800"/>
            <a:ext cx="0" cy="5410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7989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741-D5B1-47D2-A212-1B3676229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AEC1-8776-441A-83BA-F37E840EF8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953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45741-D5B1-47D2-A212-1B3676229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AAEC1-8776-441A-83BA-F37E840EF8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098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99A4-CB10-4550-B375-1E0478E1ACAB}" type="datetimeFigureOut">
              <a:rPr lang="en-US">
                <a:solidFill>
                  <a:srgbClr val="3B3B3B"/>
                </a:solidFill>
              </a:rPr>
              <a:pPr/>
              <a:t>5/2/2014</a:t>
            </a:fld>
            <a:endParaRPr>
              <a:solidFill>
                <a:srgbClr val="3B3B3B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B3B3B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4F7E-25DB-4751-957F-1FA3ED9191C4}" type="slidenum">
              <a:rPr>
                <a:solidFill>
                  <a:srgbClr val="3B3B3B"/>
                </a:solidFill>
              </a:rPr>
              <a:pPr/>
              <a:t>‹#›</a:t>
            </a:fld>
            <a:endParaRPr>
              <a:solidFill>
                <a:srgbClr val="3B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5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 algn="l">
              <a:buNone/>
              <a:defRPr sz="22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99A4-CB10-4550-B375-1E0478E1ACAB}" type="datetimeFigureOut">
              <a:rPr lang="en-US">
                <a:solidFill>
                  <a:srgbClr val="3B3B3B"/>
                </a:solidFill>
              </a:rPr>
              <a:pPr/>
              <a:t>5/2/2014</a:t>
            </a:fld>
            <a:endParaRPr>
              <a:solidFill>
                <a:srgbClr val="3B3B3B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B3B3B"/>
              </a:solidFill>
            </a:endParaRPr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4F7E-25DB-4751-957F-1FA3ED9191C4}" type="slidenum">
              <a:rPr>
                <a:solidFill>
                  <a:srgbClr val="3B3B3B"/>
                </a:solidFill>
              </a:rPr>
              <a:pPr/>
              <a:t>‹#›</a:t>
            </a:fld>
            <a:endParaRPr>
              <a:solidFill>
                <a:srgbClr val="3B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46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99A4-CB10-4550-B375-1E0478E1ACAB}" type="datetimeFigureOut">
              <a:rPr lang="en-US">
                <a:solidFill>
                  <a:srgbClr val="3B3B3B"/>
                </a:solidFill>
              </a:rPr>
              <a:pPr/>
              <a:t>5/2/2014</a:t>
            </a:fld>
            <a:endParaRPr>
              <a:solidFill>
                <a:srgbClr val="3B3B3B"/>
              </a:solidFill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B3B3B"/>
              </a:solidFill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4F7E-25DB-4751-957F-1FA3ED9191C4}" type="slidenum">
              <a:rPr>
                <a:solidFill>
                  <a:srgbClr val="3B3B3B"/>
                </a:solidFill>
              </a:rPr>
              <a:pPr/>
              <a:t>‹#›</a:t>
            </a:fld>
            <a:endParaRPr>
              <a:solidFill>
                <a:srgbClr val="3B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5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99A4-CB10-4550-B375-1E0478E1ACAB}" type="datetimeFigureOut">
              <a:rPr lang="en-US">
                <a:solidFill>
                  <a:srgbClr val="3B3B3B"/>
                </a:solidFill>
              </a:rPr>
              <a:pPr/>
              <a:t>5/2/2014</a:t>
            </a:fld>
            <a:endParaRPr>
              <a:solidFill>
                <a:srgbClr val="3B3B3B"/>
              </a:solidFill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B3B3B"/>
              </a:solidFill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4F7E-25DB-4751-957F-1FA3ED9191C4}" type="slidenum">
              <a:rPr>
                <a:solidFill>
                  <a:srgbClr val="3B3B3B"/>
                </a:solidFill>
              </a:rPr>
              <a:pPr/>
              <a:t>‹#›</a:t>
            </a:fld>
            <a:endParaRPr>
              <a:solidFill>
                <a:srgbClr val="3B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54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99A4-CB10-4550-B375-1E0478E1ACAB}" type="datetimeFigureOut">
              <a:rPr lang="en-US">
                <a:solidFill>
                  <a:srgbClr val="3B3B3B"/>
                </a:solidFill>
              </a:rPr>
              <a:pPr/>
              <a:t>5/2/2014</a:t>
            </a:fld>
            <a:endParaRPr>
              <a:solidFill>
                <a:srgbClr val="3B3B3B"/>
              </a:solidFill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B3B3B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4F7E-25DB-4751-957F-1FA3ED9191C4}" type="slidenum">
              <a:rPr>
                <a:solidFill>
                  <a:srgbClr val="3B3B3B"/>
                </a:solidFill>
              </a:rPr>
              <a:pPr/>
              <a:t>‹#›</a:t>
            </a:fld>
            <a:endParaRPr>
              <a:solidFill>
                <a:srgbClr val="3B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694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7729" y="1062637"/>
            <a:ext cx="4599432" cy="3977640"/>
          </a:xfrm>
          <a:prstGeom prst="rect">
            <a:avLst/>
          </a:prstGeom>
          <a:solidFill>
            <a:schemeClr val="tx2">
              <a:shade val="15000"/>
            </a:schemeClr>
          </a:solidFill>
          <a:ln w="63500">
            <a:noFill/>
            <a:miter lim="800000"/>
          </a:ln>
          <a:effectLst>
            <a:outerShdw blurRad="63500" dist="25400" dir="7200000" algn="t" rotWithShape="0">
              <a:prstClr val="black">
                <a:alpha val="45000"/>
              </a:prstClr>
            </a:outerShd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45720" rIns="45720" rtlCol="0" anchor="ctr">
            <a:normAutofit/>
          </a:bodyPr>
          <a:lstStyle/>
          <a:p>
            <a:pPr indent="-274320">
              <a:buClr>
                <a:srgbClr val="6EA0B0"/>
              </a:buClr>
              <a:buSzPct val="80000"/>
              <a:buFont typeface="Wingdings 2" pitchFamily="18" charset="2"/>
              <a:buNone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514536" y="4343400"/>
            <a:ext cx="3048000" cy="709858"/>
          </a:xfrm>
        </p:spPr>
        <p:txBody>
          <a:bodyPr anchor="t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effectLst>
                  <a:outerShdw blurRad="38100" dist="25400" dir="8220000" algn="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739645" y="1222657"/>
            <a:ext cx="4575601" cy="3657600"/>
          </a:xfrm>
          <a:solidFill>
            <a:schemeClr val="tx2">
              <a:shade val="75000"/>
            </a:schemeClr>
          </a:solidFill>
          <a:ln w="63500">
            <a:noFill/>
            <a:miter lim="800000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/>
            </a:lvl1pPr>
          </a:lstStyle>
          <a:p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514536" y="1371600"/>
            <a:ext cx="3044952" cy="2930086"/>
          </a:xfrm>
        </p:spPr>
        <p:txBody>
          <a:bodyPr bIns="0" anchor="b">
            <a:normAutofit/>
          </a:bodyPr>
          <a:lstStyle>
            <a:lvl1pPr marL="0" marR="0" indent="0" algn="l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99A4-CB10-4550-B375-1E0478E1ACAB}" type="datetimeFigureOut">
              <a:rPr lang="en-US">
                <a:solidFill>
                  <a:srgbClr val="3B3B3B"/>
                </a:solidFill>
              </a:rPr>
              <a:pPr/>
              <a:t>5/2/2014</a:t>
            </a:fld>
            <a:endParaRPr>
              <a:solidFill>
                <a:srgbClr val="3B3B3B"/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3B3B3B"/>
              </a:solidFill>
            </a:endParaRPr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A4F7E-25DB-4751-957F-1FA3ED9191C4}" type="slidenum">
              <a:rPr>
                <a:solidFill>
                  <a:srgbClr val="3B3B3B"/>
                </a:solidFill>
              </a:rPr>
              <a:pPr/>
              <a:t>‹#›</a:t>
            </a:fld>
            <a:endParaRPr>
              <a:solidFill>
                <a:srgbClr val="3B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2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835A99A4-CB10-4550-B375-1E0478E1ACAB}" type="datetimeFigureOut">
              <a:rPr lang="en-US">
                <a:solidFill>
                  <a:srgbClr val="3B3B3B"/>
                </a:solidFill>
              </a:rPr>
              <a:pPr/>
              <a:t>5/2/2014</a:t>
            </a:fld>
            <a:endParaRPr>
              <a:solidFill>
                <a:srgbClr val="3B3B3B"/>
              </a:solidFill>
            </a:endParaRP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>
              <a:solidFill>
                <a:srgbClr val="3B3B3B"/>
              </a:solidFill>
            </a:endParaRPr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7CCA4F7E-25DB-4751-957F-1FA3ED9191C4}" type="slidenum">
              <a:rPr>
                <a:solidFill>
                  <a:srgbClr val="3B3B3B"/>
                </a:solidFill>
              </a:rPr>
              <a:pPr/>
              <a:t>‹#›</a:t>
            </a:fld>
            <a:endParaRPr>
              <a:solidFill>
                <a:srgbClr val="3B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0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rgbClr val="C00000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rgbClr val="C00000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rgbClr val="C00000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688B6BAE-978F-4C15-9351-B3ED567E37C7}" type="datetimeFigureOut">
              <a:rPr lang="en-US">
                <a:solidFill>
                  <a:srgbClr val="1F497D"/>
                </a:solidFill>
              </a:rPr>
              <a:pPr/>
              <a:t>5/2/2014</a:t>
            </a:fld>
            <a:endParaRPr>
              <a:solidFill>
                <a:srgbClr val="1F497D"/>
              </a:solidFill>
            </a:endParaRP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endParaRPr>
              <a:solidFill>
                <a:srgbClr val="1F497D"/>
              </a:solidFill>
            </a:endParaRPr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200" smtClean="0">
                <a:solidFill>
                  <a:schemeClr val="tx2"/>
                </a:solidFill>
                <a:latin typeface="+mn-lt"/>
                <a:ea typeface="+mn-lt"/>
                <a:cs typeface="+mn-lt"/>
              </a:defRPr>
            </a:lvl1pPr>
          </a:lstStyle>
          <a:p>
            <a:fld id="{AA0FC402-6E87-4444-BAD8-E8E6EBA6370C}" type="slidenum">
              <a:rPr>
                <a:solidFill>
                  <a:srgbClr val="1F497D"/>
                </a:solidFill>
              </a:rPr>
              <a:pPr/>
              <a:t>‹#›</a:t>
            </a:fld>
            <a:endParaRPr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8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defPPr>
        <a:defRPr sz="4400">
          <a:solidFill>
            <a:schemeClr val="tx2">
              <a:shade val="85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48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>
            <a:outerShdw blurRad="63500" dist="38100" dir="8220000" algn="tl" rotWithShape="0">
              <a:srgbClr val="000000">
                <a:alpha val="30000"/>
              </a:srgbClr>
            </a:outerShdw>
          </a:effectLst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indent="-274320" algn="l" eaLnBrk="1" hangingPunct="1">
        <a:buClr>
          <a:srgbClr val="C00000"/>
        </a:buClr>
        <a:buSzPct val="80000"/>
        <a:buFont typeface="Wingdings 2" pitchFamily="18" charset="2"/>
        <a:buChar char="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557784" indent="-228600" algn="l" eaLnBrk="1" hangingPunct="1">
        <a:buClr>
          <a:schemeClr val="tx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813816" indent="-228600" algn="l" eaLnBrk="1" hangingPunct="1">
        <a:buClr>
          <a:srgbClr val="C00000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069848" indent="-228600" algn="l" eaLnBrk="1" hangingPunct="1">
        <a:buClr>
          <a:schemeClr val="tx2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316736" indent="-228600" algn="l" eaLnBrk="1" hangingPunct="1">
        <a:buClr>
          <a:schemeClr val="accent1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57276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1819656" indent="-228600" algn="l" eaLnBrk="1" hangingPunct="1">
        <a:buClr>
          <a:schemeClr val="accent1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066544" indent="-228600" algn="l" eaLnBrk="1" hangingPunct="1">
        <a:buClr>
          <a:schemeClr val="tx2"/>
        </a:buClr>
        <a:buFont typeface="Wingdings 2" pitchFamily="18" charset="2"/>
        <a:buChar char=""/>
        <a:defRPr sz="1600" baseline="0">
          <a:latin typeface="+mn-lt"/>
        </a:defRPr>
      </a:lvl8pPr>
      <a:lvl9pPr marL="2313432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5867400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057400"/>
            <a:ext cx="7696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45741-D5B1-47D2-A212-1B36762295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90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AAEC1-8776-441A-83BA-F37E840EF8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1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customXml" Target="../ink/ink1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customXml" Target="../ink/ink2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teven\AppData\Local\Microsoft\Windows\Temporary Internet Files\Content.IE5\N6KNGY2F\MP90040121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746760"/>
            <a:ext cx="6591300" cy="5273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Why You May Know The Bible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 the </a:t>
            </a:r>
            <a:r>
              <a:rPr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WORD of GOD</a:t>
            </a:r>
            <a:br>
              <a:rPr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(part </a:t>
            </a:r>
            <a:r>
              <a:rPr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</a:t>
            </a:r>
            <a:r>
              <a:rPr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237" y="4671741"/>
            <a:ext cx="2409825" cy="210284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1524000" y="5638800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2 Peter 1:19-21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3500" y="770287"/>
            <a:ext cx="181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600" dirty="0" smtClean="0">
                <a:solidFill>
                  <a:prstClr val="white"/>
                </a:solidFill>
              </a:rPr>
              <a:t>Reasons</a:t>
            </a:r>
            <a:endParaRPr lang="en-US" sz="2400" b="1" spc="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760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Peter 3:20-22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en-US" sz="3200" b="1" dirty="0">
                <a:solidFill>
                  <a:srgbClr val="C00000"/>
                </a:solidFill>
              </a:rPr>
              <a:t>20</a:t>
            </a:r>
            <a:r>
              <a:rPr lang="en-US" sz="3200" dirty="0"/>
              <a:t>  who formerly were disobedient, when once the Divine longsuffering waited in the days of Noah, while the ark was being prepared, in which a few, that is, eight souls, were saved through water.</a:t>
            </a:r>
          </a:p>
          <a:p>
            <a:pPr indent="0">
              <a:buNone/>
            </a:pPr>
            <a:r>
              <a:rPr lang="en-US" sz="3200" b="1" dirty="0">
                <a:solidFill>
                  <a:srgbClr val="C00000"/>
                </a:solidFill>
              </a:rPr>
              <a:t>21</a:t>
            </a:r>
            <a:r>
              <a:rPr lang="en-US" sz="3200" dirty="0"/>
              <a:t> </a:t>
            </a:r>
            <a:r>
              <a:rPr lang="en-US" sz="3200" dirty="0" smtClean="0"/>
              <a:t> </a:t>
            </a:r>
            <a:r>
              <a:rPr lang="en-US" sz="3200" dirty="0"/>
              <a:t>There is also an antitype which now saves us—baptism (not the removal of the filth of the flesh, but the answer of a good conscience toward God), through the resurrection of Jesus Christ,</a:t>
            </a:r>
          </a:p>
          <a:p>
            <a:pPr indent="0">
              <a:buNone/>
            </a:pPr>
            <a:r>
              <a:rPr lang="en-US" sz="3200" b="1" dirty="0">
                <a:solidFill>
                  <a:srgbClr val="C00000"/>
                </a:solidFill>
              </a:rPr>
              <a:t>22 </a:t>
            </a:r>
            <a:r>
              <a:rPr lang="en-US" sz="3200" dirty="0"/>
              <a:t> who has gone into heaven and is at the right hand of God, angels and authorities and powers having been made subject to Him.</a:t>
            </a:r>
          </a:p>
          <a:p>
            <a:pPr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90038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Previously:</a:t>
            </a:r>
            <a:endParaRPr lang="en-US" sz="60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marL="468630" indent="-742950">
              <a:buFont typeface="+mj-lt"/>
              <a:buAutoNum type="arabicPeriod"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 Accuracy of The Bible</a:t>
            </a:r>
            <a:endParaRPr lang="en-US" sz="3200" dirty="0" smtClean="0"/>
          </a:p>
          <a:p>
            <a:pPr lvl="1"/>
            <a:r>
              <a:rPr lang="en-US" sz="3200" dirty="0" smtClean="0"/>
              <a:t>Global Flood</a:t>
            </a:r>
          </a:p>
          <a:p>
            <a:pPr lvl="2"/>
            <a:r>
              <a:rPr lang="en-US" sz="3000" dirty="0" smtClean="0"/>
              <a:t>Bible teaches a global flood</a:t>
            </a:r>
          </a:p>
          <a:p>
            <a:pPr lvl="2"/>
            <a:r>
              <a:rPr lang="en-US" sz="3000" dirty="0" smtClean="0"/>
              <a:t>Evidence of the flood </a:t>
            </a:r>
            <a:r>
              <a:rPr lang="en-US" sz="3000" dirty="0" smtClean="0"/>
              <a:t>is everywhere</a:t>
            </a:r>
            <a:endParaRPr lang="en-US" sz="3000" dirty="0" smtClean="0"/>
          </a:p>
          <a:p>
            <a:pPr lvl="2"/>
            <a:r>
              <a:rPr lang="en-US" sz="3000" dirty="0" smtClean="0"/>
              <a:t>Unbelievers admit a flood on Mars but not on earth…</a:t>
            </a:r>
            <a:r>
              <a:rPr lang="en-US" sz="3000" b="1" dirty="0" smtClean="0"/>
              <a:t>why the difference?</a:t>
            </a:r>
          </a:p>
          <a:p>
            <a:pPr lvl="2"/>
            <a:r>
              <a:rPr lang="en-US" sz="3000" dirty="0" smtClean="0"/>
              <a:t>Prophecy of </a:t>
            </a:r>
            <a:r>
              <a:rPr lang="en-US" sz="3000" b="1" dirty="0" smtClean="0"/>
              <a:t>“WHAT” </a:t>
            </a:r>
            <a:r>
              <a:rPr lang="en-US" sz="3000" dirty="0" smtClean="0"/>
              <a:t>unbelievers would assert (2 Peter 3:1-4)</a:t>
            </a:r>
          </a:p>
        </p:txBody>
      </p:sp>
    </p:spTree>
    <p:extLst>
      <p:ext uri="{BB962C8B-B14F-4D97-AF65-F5344CB8AC3E}">
        <p14:creationId xmlns:p14="http://schemas.microsoft.com/office/powerpoint/2010/main" val="38041521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219200"/>
            <a:ext cx="7772400" cy="4579035"/>
          </a:xfrm>
        </p:spPr>
        <p:txBody>
          <a:bodyPr>
            <a:normAutofit/>
          </a:bodyPr>
          <a:lstStyle/>
          <a:p>
            <a:r>
              <a:rPr lang="en-US" dirty="0" smtClean="0"/>
              <a:t>A Prophecy of </a:t>
            </a:r>
            <a:r>
              <a:rPr lang="en-US" sz="10700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WHY</a:t>
            </a:r>
            <a:r>
              <a:rPr lang="en-US" sz="8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US" sz="8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dirty="0" smtClean="0"/>
              <a:t>Unbelievers Would Affirm Such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727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Man’s Contradictions</a:t>
            </a:r>
            <a:endParaRPr lang="en-US" dirty="0"/>
          </a:p>
        </p:txBody>
      </p:sp>
      <p:pic>
        <p:nvPicPr>
          <p:cNvPr id="1027" name="Picture 3" descr="C:\Users\Steven\AppData\Local\Microsoft\Windows\Temporary Internet Files\Content.IE5\M2NI59VE\MP900430849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2949538" cy="21637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24822" y="3223022"/>
            <a:ext cx="1232534" cy="515779"/>
          </a:xfrm>
          <a:prstGeom prst="roundRect">
            <a:avLst>
              <a:gd name="adj" fmla="val 49548"/>
            </a:avLst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txBody>
          <a:bodyPr wrap="none" tIns="0" bIns="0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EARTH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4038600"/>
            <a:ext cx="8377670" cy="243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rIns="45720">
            <a:normAutofit lnSpcReduction="1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-274320" algn="l" eaLnBrk="1" hangingPunct="1">
              <a:buClr>
                <a:srgbClr val="C00000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5778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13816" indent="-228600" algn="l" eaLnBrk="1" hangingPunct="1">
              <a:buClr>
                <a:srgbClr val="C00000"/>
              </a:buClr>
              <a:buFont typeface="Wingdings 2" pitchFamily="18" charset="2"/>
              <a:buChar char="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6984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16736" indent="-228600" algn="l" eaLnBrk="1" hangingPunct="1">
              <a:buClr>
                <a:srgbClr val="C00000"/>
              </a:buClr>
              <a:buFont typeface="Wingdings 2" pitchFamily="18" charset="2"/>
              <a:buChar char="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7276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lang="en-US" sz="1600" baseline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1965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lang="en-US" sz="1600" baseline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6654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6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13432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14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Clr>
                <a:srgbClr val="6EA0B0"/>
              </a:buClr>
              <a:buFont typeface="Wingdings 2" pitchFamily="18" charset="2"/>
              <a:buNone/>
            </a:pPr>
            <a:r>
              <a:rPr lang="en-US" sz="3200" kern="0" spc="-60" baseline="30000" dirty="0" smtClean="0">
                <a:solidFill>
                  <a:prstClr val="black"/>
                </a:solidFill>
              </a:rPr>
              <a:t>5  </a:t>
            </a:r>
            <a:r>
              <a:rPr lang="en-US" sz="3200" kern="0" spc="-60" dirty="0">
                <a:solidFill>
                  <a:prstClr val="black"/>
                </a:solidFill>
              </a:rPr>
              <a:t>For this they willfully forget: that by the word of God the heavens were of old, and the earth standing out of water and in the water,</a:t>
            </a:r>
          </a:p>
          <a:p>
            <a:pPr indent="0">
              <a:buClr>
                <a:srgbClr val="6EA0B0"/>
              </a:buClr>
              <a:buFont typeface="Wingdings 2" pitchFamily="18" charset="2"/>
              <a:buNone/>
            </a:pPr>
            <a:r>
              <a:rPr lang="en-US" sz="3200" kern="0" spc="-60" baseline="30000" dirty="0">
                <a:solidFill>
                  <a:prstClr val="black"/>
                </a:solidFill>
              </a:rPr>
              <a:t>6  </a:t>
            </a:r>
            <a:r>
              <a:rPr lang="en-US" sz="3200" kern="0" spc="-60" dirty="0">
                <a:solidFill>
                  <a:prstClr val="black"/>
                </a:solidFill>
              </a:rPr>
              <a:t>by which the world that then existed perished, being flooded with water.</a:t>
            </a:r>
          </a:p>
        </p:txBody>
      </p:sp>
      <p:pic>
        <p:nvPicPr>
          <p:cNvPr id="7" name="Picture 2" descr="C:\Users\Steven\AppData\Local\Microsoft\Windows\Temporary Internet Files\Content.IE5\O074T4OZ\MC90008315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37" y="1295400"/>
            <a:ext cx="2590800" cy="242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74437" y="1981200"/>
            <a:ext cx="2488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Why The Difference?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061" y="2145268"/>
            <a:ext cx="2456313" cy="707886"/>
          </a:xfrm>
          <a:prstGeom prst="wedgeRectCallout">
            <a:avLst>
              <a:gd name="adj1" fmla="val -42028"/>
              <a:gd name="adj2" fmla="val 143343"/>
            </a:avLst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</a:rPr>
              <a:t>No Liquid Water, But</a:t>
            </a:r>
          </a:p>
          <a:p>
            <a:r>
              <a:rPr lang="en-US" sz="2000" b="1" dirty="0" smtClean="0">
                <a:solidFill>
                  <a:prstClr val="white"/>
                </a:solidFill>
              </a:rPr>
              <a:t>Evidence For Flood!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7461" y="2133600"/>
            <a:ext cx="2909066" cy="707886"/>
          </a:xfrm>
          <a:prstGeom prst="wedgeRectCallout">
            <a:avLst>
              <a:gd name="adj1" fmla="val 46031"/>
              <a:gd name="adj2" fmla="val 138679"/>
            </a:avLst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</a:rPr>
              <a:t>Lots Of Liquid water, But</a:t>
            </a:r>
          </a:p>
          <a:p>
            <a:r>
              <a:rPr lang="en-US" sz="2000" b="1" dirty="0" smtClean="0">
                <a:solidFill>
                  <a:prstClr val="white"/>
                </a:solidFill>
              </a:rPr>
              <a:t>No Evidence For Flood!</a:t>
            </a:r>
            <a:endParaRPr lang="en-US" sz="2000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819399" y="4249069"/>
              <a:ext cx="2333451" cy="81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59281" y="4128656"/>
                <a:ext cx="2453687" cy="322186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/>
          <p:cNvSpPr txBox="1"/>
          <p:nvPr/>
        </p:nvSpPr>
        <p:spPr>
          <a:xfrm>
            <a:off x="5657461" y="6520934"/>
            <a:ext cx="3101209" cy="337066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 anchorCtr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ln w="12700">
                  <a:solidFill>
                    <a:srgbClr val="3B3B3B">
                      <a:satMod val="155000"/>
                    </a:srgbClr>
                  </a:solidFill>
                  <a:prstDash val="solid"/>
                </a:ln>
                <a:solidFill>
                  <a:srgbClr val="D4D2D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2 Peter 3 (</a:t>
            </a:r>
            <a:r>
              <a:rPr lang="en-US" sz="2000" b="1" dirty="0" err="1" smtClean="0">
                <a:ln w="12700">
                  <a:solidFill>
                    <a:srgbClr val="3B3B3B">
                      <a:satMod val="155000"/>
                    </a:srgbClr>
                  </a:solidFill>
                  <a:prstDash val="solid"/>
                </a:ln>
                <a:solidFill>
                  <a:srgbClr val="D4D2D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NKJV</a:t>
            </a:r>
            <a:r>
              <a:rPr lang="en-US" sz="2000" b="1" dirty="0" smtClean="0">
                <a:ln w="12700">
                  <a:solidFill>
                    <a:srgbClr val="3B3B3B">
                      <a:satMod val="155000"/>
                    </a:srgbClr>
                  </a:solidFill>
                  <a:prstDash val="solid"/>
                </a:ln>
                <a:solidFill>
                  <a:srgbClr val="D4D2D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  <a:endParaRPr lang="en-US" sz="2000" b="1" dirty="0">
              <a:ln w="12700">
                <a:solidFill>
                  <a:srgbClr val="3B3B3B">
                    <a:satMod val="155000"/>
                  </a:srgbClr>
                </a:solidFill>
                <a:prstDash val="solid"/>
              </a:ln>
              <a:solidFill>
                <a:srgbClr val="D4D2D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6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3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Scale>
                                      <p:cBhvr>
                                        <p:cTn id="1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1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Rejection Of Truth: From </a:t>
            </a:r>
            <a:br>
              <a:rPr lang="en-US" dirty="0" smtClean="0"/>
            </a:br>
            <a:r>
              <a:rPr lang="en-US" sz="5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WILL </a:t>
            </a:r>
            <a:r>
              <a:rPr lang="en-US" dirty="0" smtClean="0"/>
              <a:t>or </a:t>
            </a:r>
            <a:r>
              <a:rPr lang="en-US" sz="5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UNDERSTANDING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4038600"/>
            <a:ext cx="8377670" cy="2438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rIns="45720">
            <a:normAutofit lnSpcReduction="1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-274320" algn="l" eaLnBrk="1" hangingPunct="1">
              <a:buClr>
                <a:srgbClr val="C00000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5778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13816" indent="-228600" algn="l" eaLnBrk="1" hangingPunct="1">
              <a:buClr>
                <a:srgbClr val="C00000"/>
              </a:buClr>
              <a:buFont typeface="Wingdings 2" pitchFamily="18" charset="2"/>
              <a:buChar char="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6984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16736" indent="-228600" algn="l" eaLnBrk="1" hangingPunct="1">
              <a:buClr>
                <a:srgbClr val="C00000"/>
              </a:buClr>
              <a:buFont typeface="Wingdings 2" pitchFamily="18" charset="2"/>
              <a:buChar char="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7276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lang="en-US" sz="1600" baseline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1965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lang="en-US" sz="1600" baseline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6654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6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13432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14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Clr>
                <a:srgbClr val="6EA0B0"/>
              </a:buClr>
              <a:buFont typeface="Wingdings 2" pitchFamily="18" charset="2"/>
              <a:buNone/>
            </a:pPr>
            <a:r>
              <a:rPr lang="en-US" sz="3200" kern="0" spc="-60" baseline="30000" dirty="0" smtClean="0">
                <a:solidFill>
                  <a:prstClr val="black"/>
                </a:solidFill>
              </a:rPr>
              <a:t>5  </a:t>
            </a:r>
            <a:r>
              <a:rPr lang="en-US" sz="3200" kern="0" spc="-60" dirty="0">
                <a:solidFill>
                  <a:prstClr val="black"/>
                </a:solidFill>
              </a:rPr>
              <a:t>For this they </a:t>
            </a:r>
            <a:r>
              <a:rPr lang="en-US" sz="3200" b="1" u="sng" kern="0" spc="-150" dirty="0">
                <a:solidFill>
                  <a:srgbClr val="C00000"/>
                </a:solidFill>
              </a:rPr>
              <a:t>willfully forget</a:t>
            </a:r>
            <a:r>
              <a:rPr lang="en-US" sz="3200" kern="0" spc="-60" dirty="0">
                <a:solidFill>
                  <a:srgbClr val="C00000"/>
                </a:solidFill>
              </a:rPr>
              <a:t>: </a:t>
            </a:r>
            <a:r>
              <a:rPr lang="en-US" sz="3200" kern="0" spc="-60" dirty="0">
                <a:solidFill>
                  <a:prstClr val="black"/>
                </a:solidFill>
              </a:rPr>
              <a:t>that by the word of God the heavens were of old, and the earth standing out of water and in the water,</a:t>
            </a:r>
          </a:p>
          <a:p>
            <a:pPr indent="0">
              <a:buClr>
                <a:srgbClr val="6EA0B0"/>
              </a:buClr>
              <a:buFont typeface="Wingdings 2" pitchFamily="18" charset="2"/>
              <a:buNone/>
            </a:pPr>
            <a:r>
              <a:rPr lang="en-US" sz="3200" kern="0" spc="-60" baseline="30000" dirty="0">
                <a:solidFill>
                  <a:prstClr val="black"/>
                </a:solidFill>
              </a:rPr>
              <a:t>6  </a:t>
            </a:r>
            <a:r>
              <a:rPr lang="en-US" sz="3200" kern="0" spc="-60" dirty="0">
                <a:solidFill>
                  <a:prstClr val="black"/>
                </a:solidFill>
              </a:rPr>
              <a:t>by which the world that then existed perished, being flooded with water.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57461" y="6520934"/>
            <a:ext cx="3101209" cy="337066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 anchorCtr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ln w="12700">
                  <a:solidFill>
                    <a:srgbClr val="3B3B3B">
                      <a:satMod val="155000"/>
                    </a:srgbClr>
                  </a:solidFill>
                  <a:prstDash val="solid"/>
                </a:ln>
                <a:solidFill>
                  <a:srgbClr val="D4D2D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2 Peter 3 (</a:t>
            </a:r>
            <a:r>
              <a:rPr lang="en-US" sz="2000" b="1" dirty="0" err="1" smtClean="0">
                <a:ln w="12700">
                  <a:solidFill>
                    <a:srgbClr val="3B3B3B">
                      <a:satMod val="155000"/>
                    </a:srgbClr>
                  </a:solidFill>
                  <a:prstDash val="solid"/>
                </a:ln>
                <a:solidFill>
                  <a:srgbClr val="D4D2D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NKJV</a:t>
            </a:r>
            <a:r>
              <a:rPr lang="en-US" sz="2000" b="1" dirty="0" smtClean="0">
                <a:ln w="12700">
                  <a:solidFill>
                    <a:srgbClr val="3B3B3B">
                      <a:satMod val="155000"/>
                    </a:srgbClr>
                  </a:solidFill>
                  <a:prstDash val="solid"/>
                </a:ln>
                <a:solidFill>
                  <a:srgbClr val="D4D2D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  <a:endParaRPr lang="en-US" sz="2000" b="1" dirty="0">
              <a:ln w="12700">
                <a:solidFill>
                  <a:srgbClr val="3B3B3B">
                    <a:satMod val="155000"/>
                  </a:srgbClr>
                </a:solidFill>
                <a:prstDash val="solid"/>
              </a:ln>
              <a:solidFill>
                <a:srgbClr val="D4D2D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22098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latin typeface="Arial Black" panose="020B0A04020102020204" pitchFamily="34" charset="0"/>
              </a:rPr>
              <a:t>Examples</a:t>
            </a:r>
            <a:r>
              <a:rPr lang="en-US" sz="3600" dirty="0" smtClean="0"/>
              <a:t>:</a:t>
            </a:r>
          </a:p>
          <a:p>
            <a:pPr lvl="1"/>
            <a:r>
              <a:rPr lang="en-US" sz="2800" dirty="0" smtClean="0"/>
              <a:t>Luke 16:27-31</a:t>
            </a:r>
          </a:p>
          <a:p>
            <a:pPr lvl="1"/>
            <a:r>
              <a:rPr lang="en-US" sz="2800" dirty="0" smtClean="0"/>
              <a:t>John 12:9-11</a:t>
            </a:r>
          </a:p>
          <a:p>
            <a:pPr lvl="1"/>
            <a:r>
              <a:rPr lang="en-US" sz="2800" dirty="0" smtClean="0"/>
              <a:t>Matthew 28:11-15</a:t>
            </a:r>
          </a:p>
          <a:p>
            <a:pPr lvl="1"/>
            <a:r>
              <a:rPr lang="en-US" sz="2800" dirty="0" smtClean="0"/>
              <a:t>Acts 4:16-20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754780" y="2649794"/>
            <a:ext cx="1281120" cy="646331"/>
          </a:xfrm>
          <a:prstGeom prst="rect">
            <a:avLst/>
          </a:prstGeom>
          <a:ln w="57150"/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smtClean="0"/>
              <a:t>WHY!</a:t>
            </a:r>
            <a:endParaRPr lang="en-US" sz="3600" b="1" dirty="0"/>
          </a:p>
        </p:txBody>
      </p:sp>
      <p:cxnSp>
        <p:nvCxnSpPr>
          <p:cNvPr id="6" name="Straight Arrow Connector 5"/>
          <p:cNvCxnSpPr>
            <a:stCxn id="3" idx="2"/>
            <a:endCxn id="8" idx="0"/>
          </p:cNvCxnSpPr>
          <p:nvPr/>
        </p:nvCxnSpPr>
        <p:spPr>
          <a:xfrm flipH="1">
            <a:off x="4569835" y="3296125"/>
            <a:ext cx="1825505" cy="742475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32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Man’s Contradictions</a:t>
            </a:r>
            <a:endParaRPr lang="en-US" dirty="0"/>
          </a:p>
        </p:txBody>
      </p:sp>
      <p:pic>
        <p:nvPicPr>
          <p:cNvPr id="1027" name="Picture 3" descr="C:\Users\Steven\AppData\Local\Microsoft\Windows\Temporary Internet Files\Content.IE5\M2NI59VE\MP900430849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2949538" cy="21637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24822" y="3223022"/>
            <a:ext cx="1232534" cy="515779"/>
          </a:xfrm>
          <a:prstGeom prst="roundRect">
            <a:avLst>
              <a:gd name="adj" fmla="val 49548"/>
            </a:avLst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txBody>
          <a:bodyPr wrap="none" tIns="0" bIns="0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EARTH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4038600"/>
            <a:ext cx="8377670" cy="2133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rIns="45720">
            <a:norm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-274320" algn="l" eaLnBrk="1" hangingPunct="1">
              <a:buClr>
                <a:srgbClr val="C00000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5778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13816" indent="-228600" algn="l" eaLnBrk="1" hangingPunct="1">
              <a:buClr>
                <a:srgbClr val="C00000"/>
              </a:buClr>
              <a:buFont typeface="Wingdings 2" pitchFamily="18" charset="2"/>
              <a:buChar char="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6984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16736" indent="-228600" algn="l" eaLnBrk="1" hangingPunct="1">
              <a:buClr>
                <a:srgbClr val="C00000"/>
              </a:buClr>
              <a:buFont typeface="Wingdings 2" pitchFamily="18" charset="2"/>
              <a:buChar char="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7276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lang="en-US" sz="1600" baseline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1965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lang="en-US" sz="1600" baseline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6654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6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13432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14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Clr>
                <a:srgbClr val="6EA0B0"/>
              </a:buClr>
              <a:buNone/>
            </a:pPr>
            <a:r>
              <a:rPr lang="en-US" sz="3200" kern="0" spc="-60" baseline="30000" dirty="0" smtClean="0">
                <a:solidFill>
                  <a:prstClr val="black"/>
                </a:solidFill>
              </a:rPr>
              <a:t>7</a:t>
            </a:r>
            <a:r>
              <a:rPr lang="en-US" sz="3200" kern="0" spc="-60" dirty="0" smtClean="0">
                <a:solidFill>
                  <a:prstClr val="black"/>
                </a:solidFill>
              </a:rPr>
              <a:t> But </a:t>
            </a:r>
            <a:r>
              <a:rPr lang="en-US" sz="3200" kern="0" spc="-60" dirty="0">
                <a:solidFill>
                  <a:prstClr val="black"/>
                </a:solidFill>
              </a:rPr>
              <a:t>the heavens and the earth which are now preserved by the same word, are reserved for fire until the day of judgment and perdition of ungodly men</a:t>
            </a:r>
            <a:r>
              <a:rPr lang="en-US" sz="3200" kern="0" spc="-60" dirty="0" smtClean="0">
                <a:solidFill>
                  <a:prstClr val="black"/>
                </a:solidFill>
              </a:rPr>
              <a:t>.</a:t>
            </a:r>
            <a:endParaRPr lang="en-US" sz="3200" kern="0" spc="-60" dirty="0">
              <a:solidFill>
                <a:prstClr val="black"/>
              </a:solidFill>
            </a:endParaRPr>
          </a:p>
        </p:txBody>
      </p:sp>
      <p:pic>
        <p:nvPicPr>
          <p:cNvPr id="7" name="Picture 2" descr="C:\Users\Steven\AppData\Local\Microsoft\Windows\Temporary Internet Files\Content.IE5\O074T4OZ\MC90008315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37" y="1295400"/>
            <a:ext cx="2590800" cy="242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74437" y="1981200"/>
            <a:ext cx="2488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black"/>
                </a:solidFill>
              </a:rPr>
              <a:t>Why The Difference?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061" y="2145268"/>
            <a:ext cx="2456313" cy="707886"/>
          </a:xfrm>
          <a:prstGeom prst="wedgeRectCallout">
            <a:avLst>
              <a:gd name="adj1" fmla="val -42028"/>
              <a:gd name="adj2" fmla="val 143343"/>
            </a:avLst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</a:rPr>
              <a:t>No Liquid Water, But</a:t>
            </a:r>
          </a:p>
          <a:p>
            <a:r>
              <a:rPr lang="en-US" sz="2000" b="1" dirty="0" smtClean="0">
                <a:solidFill>
                  <a:prstClr val="white"/>
                </a:solidFill>
              </a:rPr>
              <a:t>Evidence For Flood!</a:t>
            </a:r>
            <a:endParaRPr lang="en-US" sz="2000" b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7461" y="2133600"/>
            <a:ext cx="2909066" cy="707886"/>
          </a:xfrm>
          <a:prstGeom prst="wedgeRectCallout">
            <a:avLst>
              <a:gd name="adj1" fmla="val 46031"/>
              <a:gd name="adj2" fmla="val 138679"/>
            </a:avLst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white"/>
                </a:solidFill>
              </a:rPr>
              <a:t>Lots Of Liquid water, But</a:t>
            </a:r>
          </a:p>
          <a:p>
            <a:r>
              <a:rPr lang="en-US" sz="2000" b="1" dirty="0" smtClean="0">
                <a:solidFill>
                  <a:prstClr val="white"/>
                </a:solidFill>
              </a:rPr>
              <a:t>No Evidence For Flood!</a:t>
            </a:r>
            <a:endParaRPr lang="en-US" sz="2000" b="1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 flipV="1">
              <a:off x="2743200" y="4800600"/>
              <a:ext cx="2438400" cy="45719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2683077" y="4680723"/>
                <a:ext cx="2558646" cy="285474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/>
          <p:cNvSpPr txBox="1"/>
          <p:nvPr/>
        </p:nvSpPr>
        <p:spPr>
          <a:xfrm>
            <a:off x="5657461" y="6520934"/>
            <a:ext cx="3101209" cy="337066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 anchorCtr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ln w="12700">
                  <a:solidFill>
                    <a:srgbClr val="3B3B3B">
                      <a:satMod val="155000"/>
                    </a:srgbClr>
                  </a:solidFill>
                  <a:prstDash val="solid"/>
                </a:ln>
                <a:solidFill>
                  <a:srgbClr val="D4D2D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2 Peter 3 (</a:t>
            </a:r>
            <a:r>
              <a:rPr lang="en-US" sz="2000" b="1" dirty="0" err="1" smtClean="0">
                <a:ln w="12700">
                  <a:solidFill>
                    <a:srgbClr val="3B3B3B">
                      <a:satMod val="155000"/>
                    </a:srgbClr>
                  </a:solidFill>
                  <a:prstDash val="solid"/>
                </a:ln>
                <a:solidFill>
                  <a:srgbClr val="D4D2D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NKJV</a:t>
            </a:r>
            <a:r>
              <a:rPr lang="en-US" sz="2000" b="1" dirty="0" smtClean="0">
                <a:ln w="12700">
                  <a:solidFill>
                    <a:srgbClr val="3B3B3B">
                      <a:satMod val="155000"/>
                    </a:srgbClr>
                  </a:solidFill>
                  <a:prstDash val="solid"/>
                </a:ln>
                <a:solidFill>
                  <a:srgbClr val="D4D2D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  <a:endParaRPr lang="en-US" sz="2000" b="1" dirty="0">
              <a:ln w="12700">
                <a:solidFill>
                  <a:srgbClr val="3B3B3B">
                    <a:satMod val="155000"/>
                  </a:srgbClr>
                </a:solidFill>
                <a:prstDash val="solid"/>
              </a:ln>
              <a:solidFill>
                <a:srgbClr val="D4D2D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58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Final Warning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219200"/>
            <a:ext cx="8377670" cy="530173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45720" rIns="45720">
            <a:normAutofit fontScale="92500" lnSpcReduction="1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-274320" algn="l" eaLnBrk="1" hangingPunct="1">
              <a:buClr>
                <a:srgbClr val="C00000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5778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13816" indent="-228600" algn="l" eaLnBrk="1" hangingPunct="1">
              <a:buClr>
                <a:srgbClr val="C00000"/>
              </a:buClr>
              <a:buFont typeface="Wingdings 2" pitchFamily="18" charset="2"/>
              <a:buChar char="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6984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16736" indent="-228600" algn="l" eaLnBrk="1" hangingPunct="1">
              <a:buClr>
                <a:srgbClr val="C00000"/>
              </a:buClr>
              <a:buFont typeface="Wingdings 2" pitchFamily="18" charset="2"/>
              <a:buChar char="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7276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lang="en-US" sz="1600" baseline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1965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lang="en-US" sz="1600" baseline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6654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6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13432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14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Clr>
                <a:srgbClr val="6EA0B0"/>
              </a:buClr>
              <a:buNone/>
            </a:pPr>
            <a:r>
              <a:rPr lang="en-US" sz="3200" kern="0" spc="-60" baseline="30000" dirty="0" smtClean="0">
                <a:solidFill>
                  <a:schemeClr val="bg1"/>
                </a:solidFill>
              </a:rPr>
              <a:t>8</a:t>
            </a:r>
            <a:r>
              <a:rPr lang="en-US" sz="3200" kern="0" spc="-60" dirty="0" smtClean="0">
                <a:solidFill>
                  <a:schemeClr val="bg1"/>
                </a:solidFill>
              </a:rPr>
              <a:t>  </a:t>
            </a:r>
            <a:r>
              <a:rPr lang="en-US" sz="3200" kern="0" spc="-60" dirty="0">
                <a:solidFill>
                  <a:schemeClr val="bg1"/>
                </a:solidFill>
              </a:rPr>
              <a:t>But, beloved, do not forget this one thing, that with the Lord one day is as a thousand years, and a thousand years as one day.</a:t>
            </a:r>
          </a:p>
          <a:p>
            <a:pPr indent="0">
              <a:buClr>
                <a:srgbClr val="6EA0B0"/>
              </a:buClr>
              <a:buNone/>
            </a:pPr>
            <a:r>
              <a:rPr lang="en-US" sz="3200" kern="0" spc="-60" baseline="30000" dirty="0" smtClean="0">
                <a:solidFill>
                  <a:schemeClr val="bg1"/>
                </a:solidFill>
              </a:rPr>
              <a:t>9 </a:t>
            </a:r>
            <a:r>
              <a:rPr lang="en-US" sz="3200" kern="0" spc="-60" dirty="0" smtClean="0">
                <a:solidFill>
                  <a:schemeClr val="bg1"/>
                </a:solidFill>
              </a:rPr>
              <a:t> </a:t>
            </a:r>
            <a:r>
              <a:rPr lang="en-US" sz="3200" kern="0" spc="-60" dirty="0">
                <a:solidFill>
                  <a:schemeClr val="bg1"/>
                </a:solidFill>
              </a:rPr>
              <a:t>The Lord is not slack concerning His promise, as some count slackness, but is longsuffering toward us, not willing that any should perish but that all should come to repentance.</a:t>
            </a:r>
          </a:p>
          <a:p>
            <a:pPr indent="0">
              <a:buClr>
                <a:srgbClr val="6EA0B0"/>
              </a:buClr>
              <a:buNone/>
            </a:pPr>
            <a:r>
              <a:rPr lang="en-US" sz="3200" kern="0" spc="-60" baseline="30000" dirty="0">
                <a:solidFill>
                  <a:schemeClr val="bg1"/>
                </a:solidFill>
              </a:rPr>
              <a:t>10</a:t>
            </a:r>
            <a:r>
              <a:rPr lang="en-US" sz="3200" kern="0" spc="-60" dirty="0">
                <a:solidFill>
                  <a:schemeClr val="bg1"/>
                </a:solidFill>
              </a:rPr>
              <a:t>  But the day of the Lord will come as a thief in the night, in which the heavens will pass away with a great noise, and the elements will melt with fervent heat; both the earth and the works that are in it will be burned up</a:t>
            </a:r>
            <a:r>
              <a:rPr lang="en-US" sz="3200" kern="0" spc="-60" dirty="0" smtClean="0">
                <a:solidFill>
                  <a:schemeClr val="bg1"/>
                </a:solidFill>
              </a:rPr>
              <a:t>.</a:t>
            </a:r>
            <a:endParaRPr lang="en-US" sz="3200" kern="0" spc="-6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7461" y="6520934"/>
            <a:ext cx="3101209" cy="337066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 anchorCtr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ln w="12700">
                  <a:solidFill>
                    <a:srgbClr val="3B3B3B">
                      <a:satMod val="155000"/>
                    </a:srgbClr>
                  </a:solidFill>
                  <a:prstDash val="solid"/>
                </a:ln>
                <a:solidFill>
                  <a:srgbClr val="D4D2D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2 Peter 3 (</a:t>
            </a:r>
            <a:r>
              <a:rPr lang="en-US" sz="2000" b="1" dirty="0" err="1" smtClean="0">
                <a:ln w="12700">
                  <a:solidFill>
                    <a:srgbClr val="3B3B3B">
                      <a:satMod val="155000"/>
                    </a:srgbClr>
                  </a:solidFill>
                  <a:prstDash val="solid"/>
                </a:ln>
                <a:solidFill>
                  <a:srgbClr val="D4D2D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NKJV</a:t>
            </a:r>
            <a:r>
              <a:rPr lang="en-US" sz="2000" b="1" dirty="0" smtClean="0">
                <a:ln w="12700">
                  <a:solidFill>
                    <a:srgbClr val="3B3B3B">
                      <a:satMod val="155000"/>
                    </a:srgbClr>
                  </a:solidFill>
                  <a:prstDash val="solid"/>
                </a:ln>
                <a:solidFill>
                  <a:srgbClr val="D4D2D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  <a:endParaRPr lang="en-US" sz="2000" b="1" dirty="0">
              <a:ln w="12700">
                <a:solidFill>
                  <a:srgbClr val="3B3B3B">
                    <a:satMod val="155000"/>
                  </a:srgbClr>
                </a:solidFill>
                <a:prstDash val="solid"/>
              </a:ln>
              <a:solidFill>
                <a:srgbClr val="D4D2D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1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Final Warning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219200"/>
            <a:ext cx="8377670" cy="530173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45720" rIns="45720">
            <a:normAutofit fontScale="92500" lnSpcReduction="2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-274320" algn="l" eaLnBrk="1" hangingPunct="1">
              <a:buClr>
                <a:srgbClr val="C00000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5778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13816" indent="-228600" algn="l" eaLnBrk="1" hangingPunct="1">
              <a:buClr>
                <a:srgbClr val="C00000"/>
              </a:buClr>
              <a:buFont typeface="Wingdings 2" pitchFamily="18" charset="2"/>
              <a:buChar char="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6984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16736" indent="-228600" algn="l" eaLnBrk="1" hangingPunct="1">
              <a:buClr>
                <a:srgbClr val="C00000"/>
              </a:buClr>
              <a:buFont typeface="Wingdings 2" pitchFamily="18" charset="2"/>
              <a:buChar char="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7276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lang="en-US" sz="1600" baseline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1965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lang="en-US" sz="1600" baseline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6654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6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13432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14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Clr>
                <a:srgbClr val="6EA0B0"/>
              </a:buClr>
              <a:buNone/>
            </a:pPr>
            <a:r>
              <a:rPr lang="en-US" sz="3200" kern="0" spc="-60" baseline="30000" dirty="0">
                <a:solidFill>
                  <a:schemeClr val="bg1"/>
                </a:solidFill>
              </a:rPr>
              <a:t>11</a:t>
            </a:r>
            <a:r>
              <a:rPr lang="en-US" sz="3200" kern="0" spc="-60" dirty="0">
                <a:solidFill>
                  <a:schemeClr val="bg1"/>
                </a:solidFill>
              </a:rPr>
              <a:t> </a:t>
            </a:r>
            <a:r>
              <a:rPr lang="en-US" sz="3200" kern="0" spc="-60" dirty="0" smtClean="0">
                <a:solidFill>
                  <a:schemeClr val="bg1"/>
                </a:solidFill>
              </a:rPr>
              <a:t> </a:t>
            </a:r>
            <a:r>
              <a:rPr lang="en-US" sz="3200" kern="0" spc="-60" dirty="0">
                <a:solidFill>
                  <a:schemeClr val="bg1"/>
                </a:solidFill>
              </a:rPr>
              <a:t>Therefore, since all these things will be dissolved, what manner of persons ought you to be in holy conduct and godliness,</a:t>
            </a:r>
          </a:p>
          <a:p>
            <a:pPr indent="0">
              <a:buClr>
                <a:srgbClr val="6EA0B0"/>
              </a:buClr>
              <a:buNone/>
            </a:pPr>
            <a:r>
              <a:rPr lang="en-US" sz="3200" kern="0" spc="-60" baseline="30000" dirty="0">
                <a:solidFill>
                  <a:schemeClr val="bg1"/>
                </a:solidFill>
              </a:rPr>
              <a:t>12</a:t>
            </a:r>
            <a:r>
              <a:rPr lang="en-US" sz="3200" kern="0" spc="-60" dirty="0">
                <a:solidFill>
                  <a:schemeClr val="bg1"/>
                </a:solidFill>
              </a:rPr>
              <a:t>  looking for and hastening the coming of the day of God, because of which the heavens will be dissolved, being on fire, and the elements will melt with fervent heat?</a:t>
            </a:r>
          </a:p>
          <a:p>
            <a:pPr indent="0">
              <a:buClr>
                <a:srgbClr val="6EA0B0"/>
              </a:buClr>
              <a:buNone/>
            </a:pPr>
            <a:r>
              <a:rPr lang="en-US" sz="3200" kern="0" spc="-60" baseline="30000" dirty="0">
                <a:solidFill>
                  <a:schemeClr val="bg1"/>
                </a:solidFill>
              </a:rPr>
              <a:t>13</a:t>
            </a:r>
            <a:r>
              <a:rPr lang="en-US" sz="3200" kern="0" spc="-60" dirty="0">
                <a:solidFill>
                  <a:schemeClr val="bg1"/>
                </a:solidFill>
              </a:rPr>
              <a:t>  Nevertheless we, according to His promise, look for new heavens and a new earth in which righteousness dwells.</a:t>
            </a:r>
          </a:p>
          <a:p>
            <a:pPr indent="0">
              <a:buClr>
                <a:srgbClr val="6EA0B0"/>
              </a:buClr>
              <a:buNone/>
            </a:pPr>
            <a:r>
              <a:rPr lang="en-US" sz="3200" kern="0" spc="-60" baseline="30000" dirty="0">
                <a:solidFill>
                  <a:prstClr val="white"/>
                </a:solidFill>
              </a:rPr>
              <a:t>14</a:t>
            </a:r>
            <a:r>
              <a:rPr lang="en-US" sz="3200" kern="0" spc="-60" dirty="0">
                <a:solidFill>
                  <a:prstClr val="white"/>
                </a:solidFill>
              </a:rPr>
              <a:t>  Therefore, beloved, looking forward to these things, be diligent to be found by Him in peace, without spot and blameless</a:t>
            </a:r>
            <a:r>
              <a:rPr lang="en-US" sz="3200" kern="0" spc="-60" dirty="0" smtClean="0">
                <a:solidFill>
                  <a:prstClr val="white"/>
                </a:solidFill>
              </a:rPr>
              <a:t>;</a:t>
            </a:r>
            <a:endParaRPr lang="en-US" sz="3200" kern="0" spc="-60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7461" y="6520934"/>
            <a:ext cx="3101209" cy="337066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 anchorCtr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ln w="12700">
                  <a:solidFill>
                    <a:srgbClr val="3B3B3B">
                      <a:satMod val="155000"/>
                    </a:srgbClr>
                  </a:solidFill>
                  <a:prstDash val="solid"/>
                </a:ln>
                <a:solidFill>
                  <a:srgbClr val="D4D2D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2 Peter 3 (</a:t>
            </a:r>
            <a:r>
              <a:rPr lang="en-US" sz="2000" b="1" dirty="0" err="1" smtClean="0">
                <a:ln w="12700">
                  <a:solidFill>
                    <a:srgbClr val="3B3B3B">
                      <a:satMod val="155000"/>
                    </a:srgbClr>
                  </a:solidFill>
                  <a:prstDash val="solid"/>
                </a:ln>
                <a:solidFill>
                  <a:srgbClr val="D4D2D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NKJV</a:t>
            </a:r>
            <a:r>
              <a:rPr lang="en-US" sz="2000" b="1" dirty="0" smtClean="0">
                <a:ln w="12700">
                  <a:solidFill>
                    <a:srgbClr val="3B3B3B">
                      <a:satMod val="155000"/>
                    </a:srgbClr>
                  </a:solidFill>
                  <a:prstDash val="solid"/>
                </a:ln>
                <a:solidFill>
                  <a:srgbClr val="D4D2D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  <a:endParaRPr lang="en-US" sz="2000" b="1" dirty="0">
              <a:ln w="12700">
                <a:solidFill>
                  <a:srgbClr val="3B3B3B">
                    <a:satMod val="155000"/>
                  </a:srgbClr>
                </a:solidFill>
                <a:prstDash val="solid"/>
              </a:ln>
              <a:solidFill>
                <a:srgbClr val="D4D2D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63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Final Warning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1219200"/>
            <a:ext cx="8377670" cy="530173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45720" rIns="45720">
            <a:normAutofit fontScale="92500" lnSpcReduction="2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-274320" algn="l" eaLnBrk="1" hangingPunct="1">
              <a:buClr>
                <a:srgbClr val="C00000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5778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2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13816" indent="-228600" algn="l" eaLnBrk="1" hangingPunct="1">
              <a:buClr>
                <a:srgbClr val="C00000"/>
              </a:buClr>
              <a:buFont typeface="Wingdings 2" pitchFamily="18" charset="2"/>
              <a:buChar char="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6984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16736" indent="-228600" algn="l" eaLnBrk="1" hangingPunct="1">
              <a:buClr>
                <a:srgbClr val="C00000"/>
              </a:buClr>
              <a:buFont typeface="Wingdings 2" pitchFamily="18" charset="2"/>
              <a:buChar char="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572768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lang="en-US" sz="1600" baseline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19656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lang="en-US" sz="1600" baseline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66544" indent="-228600" algn="l" eaLnBrk="1" hangingPunct="1">
              <a:buClr>
                <a:schemeClr val="tx2"/>
              </a:buClr>
              <a:buFont typeface="Wingdings 2" pitchFamily="18" charset="2"/>
              <a:buChar char=""/>
              <a:defRPr sz="16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13432" indent="-228600" algn="l" eaLnBrk="1" hangingPunct="1">
              <a:buClr>
                <a:schemeClr val="accent1"/>
              </a:buClr>
              <a:buFont typeface="Wingdings 2" pitchFamily="18" charset="2"/>
              <a:buChar char=""/>
              <a:defRPr sz="14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Clr>
                <a:srgbClr val="6EA0B0"/>
              </a:buClr>
              <a:buNone/>
            </a:pPr>
            <a:r>
              <a:rPr lang="en-US" sz="3200" kern="0" spc="-60" baseline="30000" dirty="0" smtClean="0">
                <a:solidFill>
                  <a:prstClr val="white"/>
                </a:solidFill>
              </a:rPr>
              <a:t>15</a:t>
            </a:r>
            <a:r>
              <a:rPr lang="en-US" sz="3200" kern="0" spc="-60" dirty="0" smtClean="0">
                <a:solidFill>
                  <a:prstClr val="white"/>
                </a:solidFill>
              </a:rPr>
              <a:t>  </a:t>
            </a:r>
            <a:r>
              <a:rPr lang="en-US" sz="3200" kern="0" spc="-60" dirty="0">
                <a:solidFill>
                  <a:prstClr val="white"/>
                </a:solidFill>
              </a:rPr>
              <a:t>and consider that the longsuffering of our Lord is salvation—as also our beloved brother Paul, according to the wisdom given to him, has written to you,</a:t>
            </a:r>
          </a:p>
          <a:p>
            <a:pPr indent="0">
              <a:buClr>
                <a:srgbClr val="6EA0B0"/>
              </a:buClr>
              <a:buNone/>
            </a:pPr>
            <a:r>
              <a:rPr lang="en-US" sz="3200" kern="0" spc="-60" baseline="30000" dirty="0" smtClean="0">
                <a:solidFill>
                  <a:prstClr val="white"/>
                </a:solidFill>
              </a:rPr>
              <a:t>16</a:t>
            </a:r>
            <a:r>
              <a:rPr lang="en-US" sz="3200" kern="0" spc="-60" dirty="0" smtClean="0">
                <a:solidFill>
                  <a:prstClr val="white"/>
                </a:solidFill>
              </a:rPr>
              <a:t>…which </a:t>
            </a:r>
            <a:r>
              <a:rPr lang="en-US" sz="3200" kern="0" spc="-60" dirty="0">
                <a:solidFill>
                  <a:prstClr val="white"/>
                </a:solidFill>
              </a:rPr>
              <a:t>untaught and unstable people twist to their own destruction, as they do also the rest of the Scriptures.</a:t>
            </a:r>
          </a:p>
          <a:p>
            <a:pPr indent="0">
              <a:buClr>
                <a:srgbClr val="6EA0B0"/>
              </a:buClr>
              <a:buNone/>
            </a:pPr>
            <a:r>
              <a:rPr lang="en-US" sz="3200" kern="0" spc="-60" baseline="30000" dirty="0">
                <a:solidFill>
                  <a:prstClr val="white"/>
                </a:solidFill>
              </a:rPr>
              <a:t>17</a:t>
            </a:r>
            <a:r>
              <a:rPr lang="en-US" sz="3200" kern="0" spc="-60" dirty="0">
                <a:solidFill>
                  <a:prstClr val="white"/>
                </a:solidFill>
              </a:rPr>
              <a:t>  You therefore, beloved, since you know this beforehand, beware lest you also fall from your own steadfastness, being led away with the error of the wicked;</a:t>
            </a:r>
          </a:p>
          <a:p>
            <a:pPr indent="0">
              <a:buClr>
                <a:srgbClr val="6EA0B0"/>
              </a:buClr>
              <a:buNone/>
            </a:pPr>
            <a:r>
              <a:rPr lang="en-US" sz="3200" kern="0" spc="-60" baseline="30000" dirty="0">
                <a:solidFill>
                  <a:prstClr val="white"/>
                </a:solidFill>
              </a:rPr>
              <a:t>18</a:t>
            </a:r>
            <a:r>
              <a:rPr lang="en-US" sz="3200" kern="0" spc="-60" dirty="0">
                <a:solidFill>
                  <a:prstClr val="white"/>
                </a:solidFill>
              </a:rPr>
              <a:t>  but grow in the grace and knowledge of our Lord and Savior Jesus Christ. To Him be the glory both now and forever. Amen.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57461" y="6520934"/>
            <a:ext cx="3101209" cy="337066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 anchorCtr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ln w="12700">
                  <a:solidFill>
                    <a:srgbClr val="3B3B3B">
                      <a:satMod val="155000"/>
                    </a:srgbClr>
                  </a:solidFill>
                  <a:prstDash val="solid"/>
                </a:ln>
                <a:solidFill>
                  <a:srgbClr val="D4D2D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2 Peter 3 (</a:t>
            </a:r>
            <a:r>
              <a:rPr lang="en-US" sz="2000" b="1" dirty="0" err="1" smtClean="0">
                <a:ln w="12700">
                  <a:solidFill>
                    <a:srgbClr val="3B3B3B">
                      <a:satMod val="155000"/>
                    </a:srgbClr>
                  </a:solidFill>
                  <a:prstDash val="solid"/>
                </a:ln>
                <a:solidFill>
                  <a:srgbClr val="D4D2D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NKJV</a:t>
            </a:r>
            <a:r>
              <a:rPr lang="en-US" sz="2000" b="1" dirty="0" smtClean="0">
                <a:ln w="12700">
                  <a:solidFill>
                    <a:srgbClr val="3B3B3B">
                      <a:satMod val="155000"/>
                    </a:srgbClr>
                  </a:solidFill>
                  <a:prstDash val="solid"/>
                </a:ln>
                <a:solidFill>
                  <a:srgbClr val="D4D2D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  <a:endParaRPr lang="en-US" sz="2000" b="1" dirty="0">
              <a:ln w="12700">
                <a:solidFill>
                  <a:srgbClr val="3B3B3B">
                    <a:satMod val="155000"/>
                  </a:srgbClr>
                </a:solidFill>
                <a:prstDash val="solid"/>
              </a:ln>
              <a:solidFill>
                <a:srgbClr val="D4D2D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86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um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uman">
      <a:fillStyleLst>
        <a:solidFill>
          <a:schemeClr val="phClr"/>
        </a:solidFill>
        <a:gradFill>
          <a:gsLst>
            <a:gs pos="0">
              <a:schemeClr val="phClr">
                <a:tint val="30000"/>
                <a:satMod val="175000"/>
              </a:schemeClr>
            </a:gs>
            <a:gs pos="50000">
              <a:schemeClr val="phClr">
                <a:tint val="55000"/>
                <a:satMod val="200000"/>
              </a:schemeClr>
            </a:gs>
            <a:gs pos="70000">
              <a:schemeClr val="phClr">
                <a:tint val="70000"/>
                <a:satMod val="175000"/>
              </a:schemeClr>
            </a:gs>
            <a:gs pos="100000">
              <a:schemeClr val="phClr">
                <a:tint val="85000"/>
                <a:satMod val="175000"/>
              </a:schemeClr>
            </a:gs>
          </a:gsLst>
          <a:lin ang="8000000" scaled="1"/>
        </a:gradFill>
        <a:gradFill>
          <a:gsLst>
            <a:gs pos="0">
              <a:schemeClr val="phClr">
                <a:shade val="100000"/>
                <a:satMod val="140000"/>
              </a:schemeClr>
            </a:gs>
            <a:gs pos="40000">
              <a:schemeClr val="phClr">
                <a:shade val="65000"/>
                <a:satMod val="140000"/>
              </a:schemeClr>
            </a:gs>
            <a:gs pos="70000">
              <a:schemeClr val="phClr">
                <a:shade val="40000"/>
                <a:satMod val="115000"/>
              </a:schemeClr>
            </a:gs>
            <a:gs pos="100000">
              <a:schemeClr val="phClr">
                <a:shade val="20000"/>
                <a:satMod val="115000"/>
              </a:schemeClr>
            </a:gs>
          </a:gsLst>
          <a:lin ang="8000000" scaled="1"/>
        </a:gradFill>
      </a:fillStyleLst>
      <a:lnStyleLst>
        <a:ln w="5000" cap="rnd" cmpd="sng" algn="ctr">
          <a:solidFill>
            <a:schemeClr val="phClr"/>
          </a:solidFill>
          <a:prstDash val="solid"/>
        </a:ln>
        <a:ln w="12700" cap="rnd" cmpd="sng" algn="ctr">
          <a:solidFill>
            <a:schemeClr val="phClr"/>
          </a:solidFill>
          <a:prstDash val="solid"/>
        </a:ln>
        <a:ln w="2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9000000" rotWithShape="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400" dir="9000000" rotWithShape="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400" dir="90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rightRoom" dir="tr">
              <a:rot lat="0" lon="0" rev="3540000"/>
            </a:lightRig>
          </a:scene3d>
          <a:sp3d prstMaterial="matte">
            <a:bevelT w="190500" h="44450" prst="cross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275000"/>
              </a:schemeClr>
            </a:gs>
            <a:gs pos="3000">
              <a:schemeClr val="phClr">
                <a:tint val="87000"/>
                <a:satMod val="275000"/>
              </a:schemeClr>
            </a:gs>
            <a:gs pos="10000">
              <a:schemeClr val="phClr">
                <a:tint val="90000"/>
                <a:satMod val="275000"/>
              </a:schemeClr>
            </a:gs>
            <a:gs pos="70000">
              <a:schemeClr val="phClr">
                <a:shade val="38000"/>
                <a:satMod val="275000"/>
              </a:schemeClr>
            </a:gs>
            <a:gs pos="90000">
              <a:schemeClr val="phClr">
                <a:shade val="25000"/>
                <a:satMod val="300000"/>
              </a:schemeClr>
            </a:gs>
            <a:gs pos="100000">
              <a:schemeClr val="phClr">
                <a:shade val="22000"/>
                <a:satMod val="300000"/>
              </a:schemeClr>
            </a:gs>
          </a:gsLst>
          <a:path path="circle">
            <a:fillToRect l="60000" t="-3300" b="200000"/>
          </a:path>
        </a:gradFill>
        <a:gradFill rotWithShape="1">
          <a:gsLst>
            <a:gs pos="0">
              <a:schemeClr val="phClr">
                <a:tint val="57000"/>
                <a:satMod val="400000"/>
              </a:schemeClr>
            </a:gs>
            <a:gs pos="100000">
              <a:schemeClr val="phClr">
                <a:tint val="87000"/>
                <a:shade val="40000"/>
                <a:satMod val="5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8148</TotalTime>
  <Words>772</Words>
  <Application>Microsoft Office PowerPoint</Application>
  <PresentationFormat>On-screen Show (4:3)</PresentationFormat>
  <Paragraphs>73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Wingdings 2</vt:lpstr>
      <vt:lpstr>Candara</vt:lpstr>
      <vt:lpstr>Arial Black</vt:lpstr>
      <vt:lpstr>Human</vt:lpstr>
      <vt:lpstr>1_Human</vt:lpstr>
      <vt:lpstr>Office Theme</vt:lpstr>
      <vt:lpstr>Why You May Know The Bible</vt:lpstr>
      <vt:lpstr>Previously:</vt:lpstr>
      <vt:lpstr>A Prophecy of WHY Unbelievers Would Affirm Such</vt:lpstr>
      <vt:lpstr>Man’s Contradictions</vt:lpstr>
      <vt:lpstr>Rejection Of Truth: From  WILL or UNDERSTANDING?</vt:lpstr>
      <vt:lpstr>Man’s Contradictions</vt:lpstr>
      <vt:lpstr>Final Warning</vt:lpstr>
      <vt:lpstr>Final Warning</vt:lpstr>
      <vt:lpstr>Final Warning</vt:lpstr>
      <vt:lpstr>1 Peter 3:20-22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The Bible The Word of God 3b, powerpoint</dc:title>
  <dc:subject>historical accuracy of the bible, Noah's flood</dc:subject>
  <dc:creator>Steven J. Wallace</dc:creator>
  <cp:keywords>mars, earth, flood, 2 Peter 3</cp:keywords>
  <cp:lastModifiedBy>Steven J. Wallace</cp:lastModifiedBy>
  <cp:revision>174</cp:revision>
  <dcterms:created xsi:type="dcterms:W3CDTF">2013-06-11T19:50:10Z</dcterms:created>
  <dcterms:modified xsi:type="dcterms:W3CDTF">2014-05-03T21:19:25Z</dcterms:modified>
</cp:coreProperties>
</file>